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08.12.2015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pPr/>
              <a:t>08.12.2015</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187624" y="1484784"/>
            <a:ext cx="6512511" cy="1143000"/>
          </a:xfrm>
        </p:spPr>
        <p:txBody>
          <a:bodyPr/>
          <a:lstStyle/>
          <a:p>
            <a:pPr algn="l"/>
            <a:r>
              <a:rPr lang="ru-RU" dirty="0" smtClean="0"/>
              <a:t>Суммированный учет </a:t>
            </a:r>
            <a:r>
              <a:rPr lang="ru-RU" dirty="0" smtClean="0"/>
              <a:t>рабочего </a:t>
            </a:r>
            <a:r>
              <a:rPr lang="ru-RU" dirty="0" smtClean="0"/>
              <a:t>времени</a:t>
            </a:r>
            <a:endParaRPr lang="ru-RU" dirty="0"/>
          </a:p>
        </p:txBody>
      </p:sp>
      <p:pic>
        <p:nvPicPr>
          <p:cNvPr id="7" name="Объект 6"/>
          <p:cNvPicPr>
            <a:picLocks noGrp="1" noChangeAspect="1"/>
          </p:cNvPicPr>
          <p:nvPr>
            <p:ph sz="quarter" idx="13"/>
          </p:nvPr>
        </p:nvPicPr>
        <p:blipFill>
          <a:blip r:embed="rId2">
            <a:extLst>
              <a:ext uri="{28A0092B-C50C-407E-A947-70E740481C1C}">
                <a14:useLocalDpi xmlns:a14="http://schemas.microsoft.com/office/drawing/2010/main" xmlns="" val="0"/>
              </a:ext>
            </a:extLst>
          </a:blip>
          <a:stretch>
            <a:fillRect/>
          </a:stretch>
        </p:blipFill>
        <p:spPr>
          <a:xfrm>
            <a:off x="4554353" y="3810000"/>
            <a:ext cx="4572000" cy="3048000"/>
          </a:xfrm>
        </p:spPr>
      </p:pic>
    </p:spTree>
    <p:extLst>
      <p:ext uri="{BB962C8B-B14F-4D97-AF65-F5344CB8AC3E}">
        <p14:creationId xmlns:p14="http://schemas.microsoft.com/office/powerpoint/2010/main" xmlns="" val="1583209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34764" y="1196752"/>
            <a:ext cx="3799027" cy="501992"/>
          </a:xfrm>
        </p:spPr>
        <p:txBody>
          <a:bodyPr/>
          <a:lstStyle/>
          <a:p>
            <a:r>
              <a:rPr lang="ru-RU" dirty="0" smtClean="0"/>
              <a:t>В ночное время</a:t>
            </a:r>
            <a:endParaRPr lang="ru-RU" dirty="0"/>
          </a:p>
        </p:txBody>
      </p:sp>
      <p:sp>
        <p:nvSpPr>
          <p:cNvPr id="3" name="Объект 2"/>
          <p:cNvSpPr>
            <a:spLocks noGrp="1"/>
          </p:cNvSpPr>
          <p:nvPr>
            <p:ph sz="quarter" idx="13"/>
          </p:nvPr>
        </p:nvSpPr>
        <p:spPr>
          <a:xfrm>
            <a:off x="179512" y="332656"/>
            <a:ext cx="3960440" cy="6308620"/>
          </a:xfrm>
        </p:spPr>
        <p:txBody>
          <a:bodyPr>
            <a:normAutofit fontScale="62500" lnSpcReduction="20000"/>
          </a:bodyPr>
          <a:lstStyle/>
          <a:p>
            <a:pPr marL="45720" indent="0" algn="just">
              <a:buNone/>
            </a:pPr>
            <a:endParaRPr lang="ru-RU" sz="2500" dirty="0"/>
          </a:p>
          <a:p>
            <a:pPr algn="just"/>
            <a:r>
              <a:rPr lang="ru-RU" sz="2500" dirty="0"/>
              <a:t>Каждый час работы в ночное время подлежит повышенной оплате по сравнению с работой в нормальных условиях (ночным временем согласно ч. 1 ст. 96 ТК РФ считается время с 22:00 до 6:00). Величина повышенной оплаты не может быть ниже установленной трудовым законодательством (ч. 1 ст. 154 ТК РФ).</a:t>
            </a:r>
          </a:p>
          <a:p>
            <a:pPr algn="just"/>
            <a:r>
              <a:rPr lang="ru-RU" sz="2500" dirty="0"/>
              <a:t>Минимальный размер доплаты за работу в ночное время установлен Постановлением Правительства РФ от 22.07.2008 N 554. Для всех работников он составляет 20% часовой тарифной ставки (оклада (должностного оклада), рассчитанного за час работы) за каждый час работы в ночное время.</a:t>
            </a:r>
          </a:p>
          <a:p>
            <a:pPr algn="just"/>
            <a:r>
              <a:rPr lang="ru-RU" sz="2500" dirty="0"/>
              <a:t>Конкретные размеры повышения оплаты труда за работу в ночное время устанавливаются коллективным или трудовым договором либо локальным нормативным актом (ч. 3 ст. 154 ТК РФ).</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283968" y="3501008"/>
            <a:ext cx="4687329" cy="2636212"/>
          </a:xfrm>
          <a:prstGeom prst="rect">
            <a:avLst/>
          </a:prstGeom>
        </p:spPr>
      </p:pic>
    </p:spTree>
    <p:extLst>
      <p:ext uri="{BB962C8B-B14F-4D97-AF65-F5344CB8AC3E}">
        <p14:creationId xmlns:p14="http://schemas.microsoft.com/office/powerpoint/2010/main" xmlns="" val="142778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12354" y="116632"/>
            <a:ext cx="6512511" cy="1143000"/>
          </a:xfrm>
        </p:spPr>
        <p:txBody>
          <a:bodyPr/>
          <a:lstStyle/>
          <a:p>
            <a:r>
              <a:rPr lang="ru-RU" dirty="0" smtClean="0"/>
              <a:t>В праздничные и выходные дни</a:t>
            </a:r>
            <a:endParaRPr lang="ru-RU" dirty="0"/>
          </a:p>
        </p:txBody>
      </p:sp>
      <p:sp>
        <p:nvSpPr>
          <p:cNvPr id="3" name="Объект 2"/>
          <p:cNvSpPr>
            <a:spLocks noGrp="1"/>
          </p:cNvSpPr>
          <p:nvPr>
            <p:ph sz="quarter" idx="13"/>
          </p:nvPr>
        </p:nvSpPr>
        <p:spPr>
          <a:xfrm>
            <a:off x="827584" y="1916832"/>
            <a:ext cx="7920880" cy="4941168"/>
          </a:xfrm>
        </p:spPr>
        <p:txBody>
          <a:bodyPr>
            <a:normAutofit fontScale="70000" lnSpcReduction="20000"/>
          </a:bodyPr>
          <a:lstStyle/>
          <a:p>
            <a:pPr marL="45720" indent="0">
              <a:buNone/>
            </a:pPr>
            <a:endParaRPr lang="ru-RU" dirty="0"/>
          </a:p>
          <a:p>
            <a:pPr algn="just"/>
            <a:r>
              <a:rPr lang="ru-RU" sz="2300" dirty="0"/>
              <a:t>Работа в нерабочий праздничный день согласно ч. 1 ст. 153 ТК РФ оплачивается работникам, получающим оклад (должностной оклад), в размере:</a:t>
            </a:r>
          </a:p>
          <a:p>
            <a:pPr algn="just"/>
            <a:r>
              <a:rPr lang="ru-RU" sz="2300" dirty="0"/>
              <a:t>- не менее одинарной дневной или часовой ставки (части оклада (должностного оклада) за день или час работы) сверх оклада (должностного оклада), если работа в нерабочий праздничный день производилась в пределах месячной нормы рабочего времени;</a:t>
            </a:r>
          </a:p>
          <a:p>
            <a:pPr algn="just"/>
            <a:r>
              <a:rPr lang="ru-RU" sz="2300" dirty="0"/>
              <a:t>- не менее двойной дневной или часовой ставки (части оклада (должностного оклада) за день или час работы) сверх оклада (должностного оклада), если работа производилась сверх месячной нормы рабочего времени.</a:t>
            </a:r>
          </a:p>
          <a:p>
            <a:pPr algn="just"/>
            <a:endParaRPr lang="ru-RU" sz="2300" b="1" i="1" u="sng" dirty="0">
              <a:solidFill>
                <a:srgbClr val="FF0000"/>
              </a:solidFill>
            </a:endParaRPr>
          </a:p>
          <a:p>
            <a:pPr algn="just"/>
            <a:r>
              <a:rPr lang="ru-RU" sz="2300" b="1" i="1" u="sng" dirty="0">
                <a:solidFill>
                  <a:srgbClr val="FF0000"/>
                </a:solidFill>
              </a:rPr>
              <a:t>Примечание. </a:t>
            </a:r>
            <a:r>
              <a:rPr lang="ru-RU" sz="2300" dirty="0"/>
              <a:t>Конкретные размеры оплаты работы в выходной или нерабочий праздничный день могут устанавливаться коллективным договором, локальным нормативным актом, принимаемым с учетом мнения представительного органа работников, трудовым договором.</a:t>
            </a:r>
          </a:p>
          <a:p>
            <a:pPr algn="just"/>
            <a:endParaRPr lang="ru-RU" sz="2300" dirty="0"/>
          </a:p>
          <a:p>
            <a:pPr algn="just"/>
            <a:r>
              <a:rPr lang="ru-RU" sz="2300" dirty="0"/>
              <a:t>В большинстве случаев сотрудникам с суммированным учетом рабочего времени трудиться в нерабочий праздничный день приходится в соответствии с графиком. Поэтому доплата им осуществляется в размере одинарной часовой ставки.</a:t>
            </a:r>
          </a:p>
          <a:p>
            <a:pPr algn="just"/>
            <a:endParaRPr lang="ru-RU" sz="2300"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39552" y="14401"/>
            <a:ext cx="2286000" cy="2000250"/>
          </a:xfrm>
          <a:prstGeom prst="rect">
            <a:avLst/>
          </a:prstGeom>
        </p:spPr>
      </p:pic>
    </p:spTree>
    <p:extLst>
      <p:ext uri="{BB962C8B-B14F-4D97-AF65-F5344CB8AC3E}">
        <p14:creationId xmlns:p14="http://schemas.microsoft.com/office/powerpoint/2010/main" xmlns="" val="23705840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79512" y="620688"/>
            <a:ext cx="6174258" cy="5361777"/>
          </a:xfrm>
        </p:spPr>
        <p:txBody>
          <a:bodyPr>
            <a:normAutofit/>
          </a:bodyPr>
          <a:lstStyle/>
          <a:p>
            <a:pPr algn="just"/>
            <a:r>
              <a:rPr lang="ru-RU" dirty="0" smtClean="0"/>
              <a:t>Если </a:t>
            </a:r>
            <a:r>
              <a:rPr lang="ru-RU" dirty="0"/>
              <a:t>же сотрудник привлекается к работе в нерабочий праздничный день или иной день, который по графику работ для него является выходным, то оплата должна производиться из расчета его двойной часовой ставки.</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275856" y="2708920"/>
            <a:ext cx="5435749" cy="3761509"/>
          </a:xfrm>
          <a:prstGeom prst="rect">
            <a:avLst/>
          </a:prstGeom>
        </p:spPr>
      </p:pic>
    </p:spTree>
    <p:extLst>
      <p:ext uri="{BB962C8B-B14F-4D97-AF65-F5344CB8AC3E}">
        <p14:creationId xmlns:p14="http://schemas.microsoft.com/office/powerpoint/2010/main" xmlns="" val="1828676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31489" y="332656"/>
            <a:ext cx="6512511" cy="1143000"/>
          </a:xfrm>
        </p:spPr>
        <p:txBody>
          <a:bodyPr/>
          <a:lstStyle/>
          <a:p>
            <a:r>
              <a:rPr lang="ru-RU" dirty="0" smtClean="0"/>
              <a:t>Сверхурочная работа </a:t>
            </a:r>
            <a:endParaRPr lang="ru-RU" dirty="0"/>
          </a:p>
        </p:txBody>
      </p:sp>
      <p:sp>
        <p:nvSpPr>
          <p:cNvPr id="3" name="Объект 2"/>
          <p:cNvSpPr>
            <a:spLocks noGrp="1"/>
          </p:cNvSpPr>
          <p:nvPr>
            <p:ph sz="quarter" idx="13"/>
          </p:nvPr>
        </p:nvSpPr>
        <p:spPr>
          <a:xfrm>
            <a:off x="323528" y="1124744"/>
            <a:ext cx="6552728" cy="5328592"/>
          </a:xfrm>
        </p:spPr>
        <p:txBody>
          <a:bodyPr>
            <a:normAutofit fontScale="92500"/>
          </a:bodyPr>
          <a:lstStyle/>
          <a:p>
            <a:pPr marL="45720" indent="0" algn="just">
              <a:buNone/>
            </a:pPr>
            <a:endParaRPr lang="ru-RU" dirty="0"/>
          </a:p>
          <a:p>
            <a:pPr algn="just"/>
            <a:r>
              <a:rPr lang="ru-RU" b="1" i="1" dirty="0"/>
              <a:t>Сверхурочной работой </a:t>
            </a:r>
            <a:r>
              <a:rPr lang="ru-RU" dirty="0"/>
              <a:t>в отношении работников, которым установлен суммированный учет рабочего времени, признается работа сверх нормального числа рабочих часов за учетный период (ч. 1 ст. 99 ТК РФ). В таком случае подсчет сверхурочных часов производится по окончании учетного периода.</a:t>
            </a:r>
          </a:p>
          <a:p>
            <a:pPr algn="just"/>
            <a:r>
              <a:rPr lang="ru-RU" dirty="0"/>
              <a:t>Сверхурочная работа согласно ст. 152 ТК РФ оплачивается в повышенном размере: за первые два часа - не менее чем в полуторном размере, за последующие часы - не менее чем в двойном размере.</a:t>
            </a:r>
          </a:p>
          <a:p>
            <a:pPr algn="just"/>
            <a:r>
              <a:rPr lang="ru-RU" dirty="0"/>
              <a:t>Механизм оплаты сверхурочной работы при суммированном учете рабочего времени законодательством РФ не определен.</a:t>
            </a:r>
          </a:p>
          <a:p>
            <a:endParaRPr lang="ru-RU" dirty="0"/>
          </a:p>
        </p:txBody>
      </p:sp>
    </p:spTree>
    <p:extLst>
      <p:ext uri="{BB962C8B-B14F-4D97-AF65-F5344CB8AC3E}">
        <p14:creationId xmlns:p14="http://schemas.microsoft.com/office/powerpoint/2010/main" xmlns="" val="23623251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23528" y="332656"/>
            <a:ext cx="8496944" cy="6336704"/>
          </a:xfrm>
        </p:spPr>
        <p:txBody>
          <a:bodyPr>
            <a:normAutofit fontScale="92500" lnSpcReduction="20000"/>
          </a:bodyPr>
          <a:lstStyle/>
          <a:p>
            <a:pPr algn="just"/>
            <a:r>
              <a:rPr lang="ru-RU" dirty="0" err="1"/>
              <a:t>Минздравсоцразвития</a:t>
            </a:r>
            <a:r>
              <a:rPr lang="ru-RU" dirty="0"/>
              <a:t> России в Письме от 31.08.2009 N 22-2-3363 подтвердил, что при суммированном учете рабочего времени подсчет часов переработки ведется после окончания учетного периода. При этом чиновники настоятельно рекомендовали в полуторном размере оплачивать первые два часа переработки за весь учетный период, а за все остальные часы оплату осуществлять не менее чем в двойном размере.</a:t>
            </a:r>
          </a:p>
          <a:p>
            <a:pPr algn="just"/>
            <a:r>
              <a:rPr lang="ru-RU" dirty="0"/>
              <a:t>Верховный Суд РФ в Решении от 15.10.2012 N АКПИ12-1068 указал, что упомянутое Письмо </a:t>
            </a:r>
            <a:r>
              <a:rPr lang="ru-RU" dirty="0" err="1"/>
              <a:t>Минздравсоцразвития</a:t>
            </a:r>
            <a:r>
              <a:rPr lang="ru-RU" dirty="0"/>
              <a:t> России N 22-2-3363 не носит нормативного характера и юридической силы не имеет.</a:t>
            </a:r>
          </a:p>
          <a:p>
            <a:pPr algn="just"/>
            <a:r>
              <a:rPr lang="ru-RU" dirty="0"/>
              <a:t>Вопрос оплаты сверхурочной работы при суммированном учете рабочего времени, по мнению высших судей, урегулирован нормативным правовым актом бывшего СССР, а именно Рекомендациями по применению режимов гибкого рабочего времени на предприятиях, в учреждениях и организациях отраслей народного хозяйства (утв. Постановлением Госкомтруда СССР N 162, ВЦСПС N 12-55 от 30.05.1985, далее - Рекомендации). Указанные Рекомендации действуют в части, не противоречащей ТК РФ (ст. 423 ТК РФ).</a:t>
            </a:r>
          </a:p>
          <a:p>
            <a:pPr algn="just"/>
            <a:r>
              <a:rPr lang="ru-RU" dirty="0"/>
              <a:t>В Рекомендациях определены условия и порядок применения режимов гибкого рабочего времени, нормативной основой применения которых является суммированный учет рабочего времени (п. п. 1.1, 1.2 Рекомендаций).</a:t>
            </a:r>
          </a:p>
          <a:p>
            <a:endParaRPr lang="ru-RU" dirty="0"/>
          </a:p>
        </p:txBody>
      </p:sp>
    </p:spTree>
    <p:extLst>
      <p:ext uri="{BB962C8B-B14F-4D97-AF65-F5344CB8AC3E}">
        <p14:creationId xmlns:p14="http://schemas.microsoft.com/office/powerpoint/2010/main" xmlns="" val="1401006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404664"/>
            <a:ext cx="7848872" cy="6048672"/>
          </a:xfrm>
        </p:spPr>
        <p:txBody>
          <a:bodyPr>
            <a:normAutofit/>
          </a:bodyPr>
          <a:lstStyle/>
          <a:p>
            <a:pPr algn="just"/>
            <a:r>
              <a:rPr lang="ru-RU" b="1" i="1" dirty="0" smtClean="0">
                <a:solidFill>
                  <a:srgbClr val="FF0000"/>
                </a:solidFill>
              </a:rPr>
              <a:t>Пункт 5.5 Рекомендаций </a:t>
            </a:r>
            <a:r>
              <a:rPr lang="ru-RU" dirty="0"/>
              <a:t>предписывает в случае выполнения сверхурочных работ лицами с нормированным рабочим днем, переведенными на режим гибкого рабочего времени, вести почасовой учет этих работ суммарно по отношению к установленному учетному периоду (неделе, месяцу). Сверхурочными часами считаются только часы, переработанные сверх установленной для этого периода нормы рабочего времени. Их оплата производится в соответствии с действующим законодательством:</a:t>
            </a:r>
          </a:p>
          <a:p>
            <a:pPr algn="just">
              <a:buFont typeface="Wingdings" pitchFamily="2" charset="2"/>
              <a:buChar char="Ø"/>
            </a:pPr>
            <a:r>
              <a:rPr lang="ru-RU" dirty="0"/>
              <a:t>- в полуторном размере за первые два часа, приходящиеся в среднем на каждый рабочий день учетного периода;</a:t>
            </a:r>
          </a:p>
          <a:p>
            <a:pPr algn="just">
              <a:buFont typeface="Wingdings" pitchFamily="2" charset="2"/>
              <a:buChar char="Ø"/>
            </a:pPr>
            <a:r>
              <a:rPr lang="ru-RU" dirty="0"/>
              <a:t>- в двойном - за остальные часы сверхурочной работы.</a:t>
            </a:r>
          </a:p>
          <a:p>
            <a:pPr algn="just"/>
            <a:endParaRPr lang="ru-RU" dirty="0"/>
          </a:p>
        </p:txBody>
      </p:sp>
    </p:spTree>
    <p:extLst>
      <p:ext uri="{BB962C8B-B14F-4D97-AF65-F5344CB8AC3E}">
        <p14:creationId xmlns:p14="http://schemas.microsoft.com/office/powerpoint/2010/main" xmlns="" val="23295769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404664"/>
            <a:ext cx="7848872" cy="5832648"/>
          </a:xfrm>
        </p:spPr>
        <p:txBody>
          <a:bodyPr>
            <a:normAutofit/>
          </a:bodyPr>
          <a:lstStyle/>
          <a:p>
            <a:pPr algn="just"/>
            <a:r>
              <a:rPr lang="ru-RU" i="1" u="sng" dirty="0">
                <a:solidFill>
                  <a:srgbClr val="FF0000"/>
                </a:solidFill>
              </a:rPr>
              <a:t>Примечание. </a:t>
            </a:r>
            <a:r>
              <a:rPr lang="ru-RU" dirty="0"/>
              <a:t>Сослались на необходимость использования положений п. 5.5 Рекомендаций по применению режимов гибкого рабочего времени при оплате переработки нормального числа рабочих часов за учетный период при суммированном учете рабочего времени высшие судьи в Обзоре Верховного Суда Российской Федерации практики рассмотрения судами дел, связанных с осуществлением гражданами трудовой деятельности в районах Крайнего Севера и приравненных к ним местностях (утв. Президиумом Верховного Суда РФ 26.02.2014).</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937506" y="3869941"/>
            <a:ext cx="2127498" cy="2988059"/>
          </a:xfrm>
          <a:prstGeom prst="rect">
            <a:avLst/>
          </a:prstGeom>
        </p:spPr>
      </p:pic>
    </p:spTree>
    <p:extLst>
      <p:ext uri="{BB962C8B-B14F-4D97-AF65-F5344CB8AC3E}">
        <p14:creationId xmlns:p14="http://schemas.microsoft.com/office/powerpoint/2010/main" xmlns="" val="3222838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476672"/>
            <a:ext cx="7560840" cy="5832648"/>
          </a:xfrm>
        </p:spPr>
        <p:txBody>
          <a:bodyPr>
            <a:normAutofit/>
          </a:bodyPr>
          <a:lstStyle/>
          <a:p>
            <a:pPr algn="just"/>
            <a:r>
              <a:rPr lang="ru-RU" dirty="0"/>
              <a:t>Таким образом, при расчете доплаты в связи со сверхурочной работой необходимо общую сумму часов переработки за учетный период разделить на число смен по графику работ. Если полученное значение не будет превосходить 2 часа, то оплата всей совокупности часов переработки при работе согласно графику осуществляется еще в половинном размере часовой ставки.</a:t>
            </a:r>
          </a:p>
          <a:p>
            <a:pPr algn="just"/>
            <a:r>
              <a:rPr lang="ru-RU" dirty="0"/>
              <a:t>Если же указанное значение превзойдет 2 часа, то необходимо общую сумму переработки поделить на </a:t>
            </a:r>
            <a:r>
              <a:rPr lang="ru-RU" b="1" i="1" u="sng" dirty="0"/>
              <a:t>две части: </a:t>
            </a:r>
            <a:r>
              <a:rPr lang="ru-RU" dirty="0"/>
              <a:t>первую составит сумма часов, равная удвоенному числу смен в графике работ, вторую же - разность между суммой переработки и первой величиной. Первая сумма часов оплачивается в половинном размере, вторая сумма часов - в одинарном.</a:t>
            </a:r>
          </a:p>
          <a:p>
            <a:endParaRPr lang="ru-RU" dirty="0"/>
          </a:p>
        </p:txBody>
      </p:sp>
    </p:spTree>
    <p:extLst>
      <p:ext uri="{BB962C8B-B14F-4D97-AF65-F5344CB8AC3E}">
        <p14:creationId xmlns:p14="http://schemas.microsoft.com/office/powerpoint/2010/main" xmlns="" val="19597295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395536" y="476672"/>
            <a:ext cx="8136904" cy="6120680"/>
          </a:xfrm>
        </p:spPr>
        <p:txBody>
          <a:bodyPr>
            <a:normAutofit fontScale="92500" lnSpcReduction="10000"/>
          </a:bodyPr>
          <a:lstStyle/>
          <a:p>
            <a:pPr algn="just"/>
            <a:r>
              <a:rPr lang="ru-RU" dirty="0"/>
              <a:t>При привлечении сотрудника, которому установлен нормальный режим работы, к сверхурочным работам, которые, в свою очередь, заканчиваются (осуществляются) в ночное время суток (с 22:00 до 6:00), работодатель обязан будет оплатить как общее число сверхурочных часов работы, так и число часов работы в ночное время.</a:t>
            </a:r>
          </a:p>
          <a:p>
            <a:pPr algn="just"/>
            <a:r>
              <a:rPr lang="ru-RU" dirty="0"/>
              <a:t>Данное по логике должно распространяться и на работников с суммированным учетом рабочего времени. Но поскольку продолжительность сверхурочной работы при суммированном учете рабочего времени, как было сказано выше, определяется лишь по окончании учетного периода, то в этот момент довольно сложно установить, к какому времени суток относятся отработанные сверхурочные часы.</a:t>
            </a:r>
          </a:p>
          <a:p>
            <a:pPr algn="just"/>
            <a:r>
              <a:rPr lang="ru-RU" dirty="0"/>
              <a:t>Работодателю желательно разработать порядок расчета компенсаций за работу сверх нормы в ночное время, закрепив его в локальном нормативном акте организации.</a:t>
            </a:r>
          </a:p>
          <a:p>
            <a:pPr algn="just"/>
            <a:r>
              <a:rPr lang="ru-RU" dirty="0"/>
              <a:t>Для осуществления такого расчета можно воспользоваться пропорцией между числом сверхурочных часов и общим количеством обработанных часов в учетном периоде. И на эту величину умножить число часов, отработанных в ночное время.</a:t>
            </a:r>
          </a:p>
          <a:p>
            <a:endParaRPr lang="ru-RU" dirty="0"/>
          </a:p>
        </p:txBody>
      </p:sp>
    </p:spTree>
    <p:extLst>
      <p:ext uri="{BB962C8B-B14F-4D97-AF65-F5344CB8AC3E}">
        <p14:creationId xmlns:p14="http://schemas.microsoft.com/office/powerpoint/2010/main" xmlns="" val="14480844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07504" y="404664"/>
            <a:ext cx="3672408" cy="5616624"/>
          </a:xfrm>
        </p:spPr>
        <p:txBody>
          <a:bodyPr>
            <a:normAutofit fontScale="92500"/>
          </a:bodyPr>
          <a:lstStyle/>
          <a:p>
            <a:pPr algn="just"/>
            <a:r>
              <a:rPr lang="ru-RU" dirty="0"/>
              <a:t>Верховный Суд РФ в Решении от 30.11.2005 N ГКПИ05-1341 указал, что содержащееся в приведенном нормативном документе N 13/п-21 разъяснение о том, что при подсчете сверхурочных часов работа в праздничные дни, произведенная сверх нормы рабочего времени, не должна учитываться, поскольку она уже оплачена в двойном размере, соответствует действующему законодательству.</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990706" y="3429000"/>
            <a:ext cx="4128886" cy="3294906"/>
          </a:xfrm>
          <a:prstGeom prst="rect">
            <a:avLst/>
          </a:prstGeom>
        </p:spPr>
      </p:pic>
      <p:sp>
        <p:nvSpPr>
          <p:cNvPr id="5" name="Прямоугольник 4"/>
          <p:cNvSpPr/>
          <p:nvPr/>
        </p:nvSpPr>
        <p:spPr>
          <a:xfrm>
            <a:off x="4060641" y="1052736"/>
            <a:ext cx="5040560" cy="2031325"/>
          </a:xfrm>
          <a:prstGeom prst="rect">
            <a:avLst/>
          </a:prstGeom>
        </p:spPr>
        <p:txBody>
          <a:bodyPr wrap="square">
            <a:spAutoFit/>
          </a:bodyPr>
          <a:lstStyle/>
          <a:p>
            <a:r>
              <a:rPr lang="ru-RU" dirty="0"/>
              <a:t>Поэтому при начислении доплаты за сверхурочную работу образовавшуюся по итогам учетного периода сумму превышения фактически отработанных часов над нормой рабочего времени необходимо уменьшить на количество часов, отработанных в праздничные и выходные дни.</a:t>
            </a:r>
          </a:p>
        </p:txBody>
      </p:sp>
    </p:spTree>
    <p:extLst>
      <p:ext uri="{BB962C8B-B14F-4D97-AF65-F5344CB8AC3E}">
        <p14:creationId xmlns:p14="http://schemas.microsoft.com/office/powerpoint/2010/main" xmlns="" val="6929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0" y="0"/>
            <a:ext cx="8892480" cy="6453336"/>
          </a:xfrm>
        </p:spPr>
        <p:txBody>
          <a:bodyPr>
            <a:normAutofit lnSpcReduction="10000"/>
          </a:bodyPr>
          <a:lstStyle/>
          <a:p>
            <a:pPr algn="just"/>
            <a:endParaRPr lang="ru-RU" dirty="0" smtClean="0"/>
          </a:p>
          <a:p>
            <a:pPr algn="just"/>
            <a:r>
              <a:rPr lang="ru-RU" dirty="0" smtClean="0"/>
              <a:t>Порядок </a:t>
            </a:r>
            <a:r>
              <a:rPr lang="ru-RU" dirty="0"/>
              <a:t>введения суммированного учета рабочего времени устанавливается правилами внутреннего трудового распорядка (ч. 3 ст. 104 ТК РФ). В правилах должна найти отражение в первую очередь </a:t>
            </a:r>
            <a:r>
              <a:rPr lang="ru-RU" i="1" dirty="0"/>
              <a:t>продолжительность учетного периода</a:t>
            </a:r>
            <a:r>
              <a:rPr lang="ru-RU" dirty="0"/>
              <a:t>, а также </a:t>
            </a:r>
            <a:r>
              <a:rPr lang="ru-RU" i="1" dirty="0"/>
              <a:t>перечень должностей работников</a:t>
            </a:r>
            <a:r>
              <a:rPr lang="ru-RU" dirty="0"/>
              <a:t>, в отношении которых возможно введение суммированного учета. При наличии в организации представительного органа работников его мнение должно учитываться при принятии </a:t>
            </a:r>
            <a:r>
              <a:rPr lang="ru-RU" dirty="0" smtClean="0"/>
              <a:t>правил.</a:t>
            </a:r>
          </a:p>
          <a:p>
            <a:pPr algn="just"/>
            <a:endParaRPr lang="ru-RU" b="1" i="1" u="sng" dirty="0">
              <a:solidFill>
                <a:srgbClr val="FF0000"/>
              </a:solidFill>
            </a:endParaRPr>
          </a:p>
          <a:p>
            <a:pPr algn="just"/>
            <a:r>
              <a:rPr lang="ru-RU" b="1" i="1" u="sng" dirty="0" smtClean="0">
                <a:solidFill>
                  <a:srgbClr val="FF0000"/>
                </a:solidFill>
              </a:rPr>
              <a:t>Примечание. </a:t>
            </a:r>
            <a:r>
              <a:rPr lang="ru-RU" dirty="0" smtClean="0"/>
              <a:t>При </a:t>
            </a:r>
            <a:r>
              <a:rPr lang="ru-RU" dirty="0"/>
              <a:t>суммированном учете рабочего времени количество рабочих часов в течение одного дня или одной недели может превышать допустимую норму. Однако такое превышение компенсируется за счет уменьшения количества рабочих часов в течение других дней или недель в пределах учетного периода. Нормальная продолжительность рабочего времени при таком режиме соблюдается путем перераспределения рабочих часов в пределах соответствующего учетного периода.</a:t>
            </a:r>
          </a:p>
          <a:p>
            <a:endParaRPr lang="ru-RU" dirty="0"/>
          </a:p>
        </p:txBody>
      </p:sp>
    </p:spTree>
    <p:extLst>
      <p:ext uri="{BB962C8B-B14F-4D97-AF65-F5344CB8AC3E}">
        <p14:creationId xmlns:p14="http://schemas.microsoft.com/office/powerpoint/2010/main" xmlns="" val="1029872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539552" y="476672"/>
            <a:ext cx="4680520" cy="5976664"/>
          </a:xfrm>
        </p:spPr>
        <p:txBody>
          <a:bodyPr>
            <a:normAutofit lnSpcReduction="10000"/>
          </a:bodyPr>
          <a:lstStyle/>
          <a:p>
            <a:r>
              <a:rPr lang="ru-RU" dirty="0"/>
              <a:t>При установлении суммированного учета времени отдельным работникам у работодателя в силу ч. 2 ст. 74 ТК РФ возникает обязанность по их письменному уведомлению об изменении режима работы. И направить такие уведомления надлежит за два месяца до наступления рассматриваемого обстоятельства. Необходимо также скорректировать трудовые договоры, поскольку условие о режиме труда, отличающемся от установленного у работодателя, подлежит включению в данный договор (ст. 57 ТК РФ).</a:t>
            </a:r>
          </a:p>
          <a:p>
            <a:pPr algn="just"/>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292080" y="3645024"/>
            <a:ext cx="3721596" cy="2791197"/>
          </a:xfrm>
          <a:prstGeom prst="rect">
            <a:avLst/>
          </a:prstGeom>
        </p:spPr>
      </p:pic>
    </p:spTree>
    <p:extLst>
      <p:ext uri="{BB962C8B-B14F-4D97-AF65-F5344CB8AC3E}">
        <p14:creationId xmlns:p14="http://schemas.microsoft.com/office/powerpoint/2010/main" xmlns="" val="28500184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332656"/>
            <a:ext cx="6768752" cy="1296144"/>
          </a:xfrm>
        </p:spPr>
        <p:txBody>
          <a:bodyPr/>
          <a:lstStyle/>
          <a:p>
            <a:r>
              <a:rPr lang="ru-RU" dirty="0" smtClean="0"/>
              <a:t>Учетный период</a:t>
            </a:r>
            <a:endParaRPr lang="ru-RU" dirty="0"/>
          </a:p>
        </p:txBody>
      </p:sp>
      <p:sp>
        <p:nvSpPr>
          <p:cNvPr id="3" name="Объект 2"/>
          <p:cNvSpPr>
            <a:spLocks noGrp="1"/>
          </p:cNvSpPr>
          <p:nvPr>
            <p:ph sz="quarter" idx="13"/>
          </p:nvPr>
        </p:nvSpPr>
        <p:spPr>
          <a:xfrm>
            <a:off x="467544" y="1268760"/>
            <a:ext cx="8208912" cy="5472608"/>
          </a:xfrm>
        </p:spPr>
        <p:txBody>
          <a:bodyPr>
            <a:normAutofit fontScale="70000" lnSpcReduction="20000"/>
          </a:bodyPr>
          <a:lstStyle/>
          <a:p>
            <a:pPr marL="45720" indent="0" algn="just">
              <a:buNone/>
            </a:pPr>
            <a:endParaRPr lang="ru-RU" sz="2300" b="1" dirty="0"/>
          </a:p>
          <a:p>
            <a:pPr algn="just"/>
            <a:r>
              <a:rPr lang="ru-RU" sz="2300" b="1" i="1" dirty="0"/>
              <a:t>Учетным периодом </a:t>
            </a:r>
            <a:r>
              <a:rPr lang="ru-RU" sz="2300" dirty="0"/>
              <a:t>при суммированном учете рабочего времени могут быть месяц, квартал, другие периоды. При этом существует максимальная величина такого учетного периода - </a:t>
            </a:r>
            <a:r>
              <a:rPr lang="ru-RU" sz="2300" b="1" u="sng" dirty="0"/>
              <a:t>один год</a:t>
            </a:r>
            <a:r>
              <a:rPr lang="ru-RU" sz="2300" dirty="0"/>
              <a:t>. Для работников, занятых на работах с вредными и (или) опасными условиями труда, учетный период </a:t>
            </a:r>
            <a:r>
              <a:rPr lang="ru-RU" sz="2300" b="1" u="sng" dirty="0"/>
              <a:t>не может </a:t>
            </a:r>
            <a:r>
              <a:rPr lang="ru-RU" sz="2300" dirty="0"/>
              <a:t>превышать трех месяцев (ч. 1 ст. 104 ТК РФ).</a:t>
            </a:r>
          </a:p>
          <a:p>
            <a:pPr algn="just"/>
            <a:r>
              <a:rPr lang="ru-RU" sz="2300" dirty="0"/>
              <a:t>Нормальное число рабочих часов за учетный период определяется исходя из установленной для данной категории работников еженедельной продолжительности рабочего времени.</a:t>
            </a:r>
          </a:p>
          <a:p>
            <a:pPr algn="just"/>
            <a:r>
              <a:rPr lang="ru-RU" sz="2300" dirty="0" smtClean="0"/>
              <a:t>Нормальная </a:t>
            </a:r>
            <a:r>
              <a:rPr lang="ru-RU" sz="2300" dirty="0"/>
              <a:t>продолжительность рабочего времени (время, в течение которого работник в соответствии с правилами внутреннего трудового распорядка и условиями трудового договора должен исполнять трудовые обязанности) установлена в расчете на неделю не более 40 часов (ст. 91 ТК РФ).</a:t>
            </a:r>
          </a:p>
          <a:p>
            <a:pPr algn="just"/>
            <a:r>
              <a:rPr lang="ru-RU" sz="2300" dirty="0" smtClean="0"/>
              <a:t>Для </a:t>
            </a:r>
            <a:r>
              <a:rPr lang="ru-RU" sz="2300" dirty="0"/>
              <a:t>некоторых категорий работников может быть установлена сокращенная продолжительность рабочего времени (ст. 92 ТК РФ). Так, для работников, занятых на работах с вредными и (или) опасными условиями труда 3-й или 4-й степени, его продолжительность - 36 часов.</a:t>
            </a:r>
          </a:p>
          <a:p>
            <a:pPr algn="just"/>
            <a:endParaRPr lang="ru-RU" sz="2300" dirty="0" smtClean="0"/>
          </a:p>
          <a:p>
            <a:pPr algn="just"/>
            <a:r>
              <a:rPr lang="ru-RU" sz="2300" dirty="0" smtClean="0"/>
              <a:t>Порядок </a:t>
            </a:r>
            <a:r>
              <a:rPr lang="ru-RU" sz="2300" dirty="0"/>
              <a:t>исчисления нормы рабочего времени на определенные календарные периоды (месяц, квартал, год) в зависимости от установленной продолжительности рабочего времени в неделю утвержден Приказом </a:t>
            </a:r>
            <a:r>
              <a:rPr lang="ru-RU" sz="2300" dirty="0" err="1"/>
              <a:t>Минздравсоцразвития</a:t>
            </a:r>
            <a:r>
              <a:rPr lang="ru-RU" sz="2300" dirty="0"/>
              <a:t> России от 13.08.2009 N 588н.</a:t>
            </a:r>
          </a:p>
          <a:p>
            <a:endParaRPr lang="ru-RU" dirty="0"/>
          </a:p>
        </p:txBody>
      </p:sp>
    </p:spTree>
    <p:extLst>
      <p:ext uri="{BB962C8B-B14F-4D97-AF65-F5344CB8AC3E}">
        <p14:creationId xmlns:p14="http://schemas.microsoft.com/office/powerpoint/2010/main" xmlns="" val="27110057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600743" cy="1215008"/>
          </a:xfrm>
        </p:spPr>
        <p:txBody>
          <a:bodyPr/>
          <a:lstStyle/>
          <a:p>
            <a:r>
              <a:rPr lang="ru-RU" sz="4000" dirty="0" smtClean="0"/>
              <a:t>Порядок исчисления нормы рабочего времени за месяц</a:t>
            </a:r>
            <a:endParaRPr lang="ru-RU" sz="4000" dirty="0"/>
          </a:p>
        </p:txBody>
      </p:sp>
      <p:sp>
        <p:nvSpPr>
          <p:cNvPr id="3" name="Объект 2"/>
          <p:cNvSpPr>
            <a:spLocks noGrp="1"/>
          </p:cNvSpPr>
          <p:nvPr>
            <p:ph sz="quarter" idx="13"/>
          </p:nvPr>
        </p:nvSpPr>
        <p:spPr>
          <a:xfrm>
            <a:off x="0" y="1556792"/>
            <a:ext cx="8892480" cy="5184576"/>
          </a:xfrm>
        </p:spPr>
        <p:txBody>
          <a:bodyPr>
            <a:normAutofit fontScale="70000" lnSpcReduction="20000"/>
          </a:bodyPr>
          <a:lstStyle/>
          <a:p>
            <a:pPr marL="45720" indent="0" algn="ctr">
              <a:buNone/>
            </a:pPr>
            <a:endParaRPr lang="ru-RU" dirty="0"/>
          </a:p>
          <a:p>
            <a:pPr algn="ctr"/>
            <a:r>
              <a:rPr lang="ru-RU" dirty="0"/>
              <a:t>Норма рабочего времени за месяц (</a:t>
            </a:r>
            <a:r>
              <a:rPr lang="ru-RU" dirty="0" err="1"/>
              <a:t>Nр</a:t>
            </a:r>
            <a:r>
              <a:rPr lang="ru-RU" dirty="0"/>
              <a:t>. </a:t>
            </a:r>
            <a:r>
              <a:rPr lang="ru-RU" dirty="0" err="1"/>
              <a:t>вр</a:t>
            </a:r>
            <a:r>
              <a:rPr lang="ru-RU" dirty="0"/>
              <a:t>. м.) при нормальной продолжительности рабочей недели определяется по формуле:</a:t>
            </a:r>
          </a:p>
          <a:p>
            <a:pPr algn="ctr"/>
            <a:endParaRPr lang="ru-RU" sz="2900" b="1" dirty="0"/>
          </a:p>
          <a:p>
            <a:pPr algn="ctr"/>
            <a:r>
              <a:rPr lang="ru-RU" sz="2900" b="1" dirty="0" err="1"/>
              <a:t>Nр</a:t>
            </a:r>
            <a:r>
              <a:rPr lang="ru-RU" sz="2900" b="1" dirty="0"/>
              <a:t>. </a:t>
            </a:r>
            <a:r>
              <a:rPr lang="ru-RU" sz="2900" b="1" dirty="0" err="1"/>
              <a:t>вр</a:t>
            </a:r>
            <a:r>
              <a:rPr lang="ru-RU" sz="2900" b="1" dirty="0"/>
              <a:t>. м. = 40 ч : 5 </a:t>
            </a:r>
            <a:r>
              <a:rPr lang="ru-RU" sz="2900" b="1" dirty="0" err="1"/>
              <a:t>дн</a:t>
            </a:r>
            <a:r>
              <a:rPr lang="ru-RU" sz="2900" b="1" dirty="0"/>
              <a:t>. x </a:t>
            </a:r>
            <a:r>
              <a:rPr lang="ru-RU" sz="2900" b="1" dirty="0" err="1"/>
              <a:t>Кр</a:t>
            </a:r>
            <a:r>
              <a:rPr lang="ru-RU" sz="2900" b="1" dirty="0"/>
              <a:t>. </a:t>
            </a:r>
            <a:r>
              <a:rPr lang="ru-RU" sz="2900" b="1" dirty="0" err="1"/>
              <a:t>дн</a:t>
            </a:r>
            <a:r>
              <a:rPr lang="ru-RU" sz="2900" b="1" dirty="0"/>
              <a:t>.,</a:t>
            </a:r>
          </a:p>
          <a:p>
            <a:pPr algn="ctr"/>
            <a:endParaRPr lang="ru-RU" dirty="0"/>
          </a:p>
          <a:p>
            <a:pPr algn="ctr"/>
            <a:r>
              <a:rPr lang="ru-RU" dirty="0"/>
              <a:t>где 40 - количество рабочих часов в неделю; 5 - количество рабочих дней в неделю; </a:t>
            </a:r>
            <a:r>
              <a:rPr lang="ru-RU" dirty="0" err="1"/>
              <a:t>Кр</a:t>
            </a:r>
            <a:r>
              <a:rPr lang="ru-RU" dirty="0"/>
              <a:t>. </a:t>
            </a:r>
            <a:r>
              <a:rPr lang="ru-RU" dirty="0" err="1"/>
              <a:t>дн</a:t>
            </a:r>
            <a:r>
              <a:rPr lang="ru-RU" dirty="0"/>
              <a:t>. - количество рабочих дней по календарю пятидневной рабочей недели в месяце.</a:t>
            </a:r>
          </a:p>
          <a:p>
            <a:pPr algn="ctr"/>
            <a:r>
              <a:rPr lang="ru-RU" dirty="0"/>
              <a:t>Если в рассматриваемом месяце предпраздничный день приходится на рабочий, то из полученного количества часов вычитается один час, на который производится сокращение рабочего времени накануне нерабочего праздничного </a:t>
            </a:r>
            <a:r>
              <a:rPr lang="ru-RU"/>
              <a:t>дня </a:t>
            </a:r>
            <a:r>
              <a:rPr lang="ru-RU" smtClean="0"/>
              <a:t>. Таким </a:t>
            </a:r>
            <a:r>
              <a:rPr lang="ru-RU" dirty="0"/>
              <a:t>образом, выражение для нормы рабочего времени для указанных месяцев примет вид:</a:t>
            </a:r>
          </a:p>
          <a:p>
            <a:pPr algn="ctr"/>
            <a:endParaRPr lang="ru-RU" sz="2600" b="1" dirty="0"/>
          </a:p>
          <a:p>
            <a:pPr algn="ctr"/>
            <a:r>
              <a:rPr lang="ru-RU" sz="2600" b="1" dirty="0" err="1"/>
              <a:t>Nр</a:t>
            </a:r>
            <a:r>
              <a:rPr lang="ru-RU" sz="2600" b="1" dirty="0"/>
              <a:t>. </a:t>
            </a:r>
            <a:r>
              <a:rPr lang="ru-RU" sz="2600" b="1" dirty="0" err="1"/>
              <a:t>вр</a:t>
            </a:r>
            <a:r>
              <a:rPr lang="ru-RU" sz="2600" b="1" dirty="0"/>
              <a:t>. м. = 40 ч : 5 </a:t>
            </a:r>
            <a:r>
              <a:rPr lang="ru-RU" sz="2600" b="1" dirty="0" err="1"/>
              <a:t>дн</a:t>
            </a:r>
            <a:r>
              <a:rPr lang="ru-RU" sz="2600" b="1" dirty="0"/>
              <a:t>. x </a:t>
            </a:r>
            <a:r>
              <a:rPr lang="ru-RU" sz="2600" b="1" dirty="0" err="1"/>
              <a:t>Кр</a:t>
            </a:r>
            <a:r>
              <a:rPr lang="ru-RU" sz="2600" b="1" dirty="0"/>
              <a:t>. </a:t>
            </a:r>
            <a:r>
              <a:rPr lang="ru-RU" sz="2600" b="1" dirty="0" err="1"/>
              <a:t>дн</a:t>
            </a:r>
            <a:r>
              <a:rPr lang="ru-RU" sz="2600" b="1" dirty="0"/>
              <a:t>. - 1 ч.</a:t>
            </a:r>
          </a:p>
          <a:p>
            <a:pPr algn="ctr"/>
            <a:endParaRPr lang="ru-RU" dirty="0"/>
          </a:p>
          <a:p>
            <a:pPr algn="ctr"/>
            <a:r>
              <a:rPr lang="ru-RU" dirty="0"/>
              <a:t>Следовательно, для нахождения нормы рабочего времени по каждому месяцу календарного года необходимо определить количество рабочих дней в месяце при пятидневной рабочей неделе с общеустановленными выходными днями субботой и воскресеньем.</a:t>
            </a:r>
          </a:p>
          <a:p>
            <a:endParaRPr lang="ru-RU" dirty="0"/>
          </a:p>
        </p:txBody>
      </p:sp>
    </p:spTree>
    <p:extLst>
      <p:ext uri="{BB962C8B-B14F-4D97-AF65-F5344CB8AC3E}">
        <p14:creationId xmlns:p14="http://schemas.microsoft.com/office/powerpoint/2010/main" xmlns="" val="26338864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404664"/>
            <a:ext cx="4032448" cy="6048672"/>
          </a:xfrm>
        </p:spPr>
        <p:txBody>
          <a:bodyPr>
            <a:normAutofit fontScale="92500"/>
          </a:bodyPr>
          <a:lstStyle/>
          <a:p>
            <a:pPr algn="just"/>
            <a:r>
              <a:rPr lang="ru-RU" dirty="0"/>
              <a:t>Обязательным при суммированном учете рабочего времени является </a:t>
            </a:r>
            <a:r>
              <a:rPr lang="ru-RU" b="1" dirty="0"/>
              <a:t>график работы</a:t>
            </a:r>
            <a:r>
              <a:rPr lang="ru-RU" dirty="0"/>
              <a:t>. Если суммированный учет рабочего времени ведется при сменном графике, то с таким графиком работников следует ознакомить за месяц до его введения (ч. 4 ст. 103 ТК РФ). В графике следует определить время начала и окончания работы, ее продолжительность, а также время отдыха. При составлении такого графика опять-таки следует учитывать мнение представительного органа работников.</a:t>
            </a:r>
          </a:p>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312863" y="2855913"/>
            <a:ext cx="6516687" cy="11461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Рисунок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283968" y="2708920"/>
            <a:ext cx="4716016" cy="3144751"/>
          </a:xfrm>
          <a:prstGeom prst="rect">
            <a:avLst/>
          </a:prstGeom>
        </p:spPr>
      </p:pic>
    </p:spTree>
    <p:extLst>
      <p:ext uri="{BB962C8B-B14F-4D97-AF65-F5344CB8AC3E}">
        <p14:creationId xmlns:p14="http://schemas.microsoft.com/office/powerpoint/2010/main" xmlns="" val="685904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03018" y="476672"/>
            <a:ext cx="4845446" cy="2664296"/>
          </a:xfrm>
        </p:spPr>
        <p:txBody>
          <a:bodyPr/>
          <a:lstStyle/>
          <a:p>
            <a:r>
              <a:rPr lang="ru-RU" sz="5400" dirty="0" smtClean="0"/>
              <a:t>Оплата труда</a:t>
            </a:r>
            <a:endParaRPr lang="ru-RU" sz="5400" dirty="0"/>
          </a:p>
        </p:txBody>
      </p:sp>
      <p:sp>
        <p:nvSpPr>
          <p:cNvPr id="3" name="Объект 2"/>
          <p:cNvSpPr>
            <a:spLocks noGrp="1"/>
          </p:cNvSpPr>
          <p:nvPr>
            <p:ph sz="quarter" idx="13"/>
          </p:nvPr>
        </p:nvSpPr>
        <p:spPr>
          <a:xfrm>
            <a:off x="971600" y="2708920"/>
            <a:ext cx="7848872" cy="4032448"/>
          </a:xfrm>
        </p:spPr>
        <p:txBody>
          <a:bodyPr>
            <a:normAutofit fontScale="85000" lnSpcReduction="20000"/>
          </a:bodyPr>
          <a:lstStyle/>
          <a:p>
            <a:pPr marL="45720" indent="0">
              <a:buNone/>
            </a:pPr>
            <a:endParaRPr lang="ru-RU" dirty="0"/>
          </a:p>
          <a:p>
            <a:pPr algn="just"/>
            <a:r>
              <a:rPr lang="ru-RU" dirty="0"/>
              <a:t>Заработная плата работнику устанавливается трудовым договором в соответствии с действующей у данного работодателя системой оплаты труда (ст. 135 ТК РФ). Система оплаты труда, включающая размеры тарифных ставок, окладов (должностных окладов), доплат и надбавок компенсационного характера, в том числе за работу в условиях, отклоняющихся от нормальных, системы доплат и надбавок стимулирующего характера и системы премирования, устанавливается коллективными договорами, соглашениями, локальными нормативными актами в соответствии с трудовым законодательством и иными нормативными правовыми актами, содержащими нормы трудового права.</a:t>
            </a:r>
          </a:p>
          <a:p>
            <a:pPr algn="just"/>
            <a:r>
              <a:rPr lang="ru-RU" dirty="0"/>
              <a:t>Работодателю необходимо определиться с порядком начисления заработной платы при суммированном учете рабочего времени.</a:t>
            </a:r>
          </a:p>
          <a:p>
            <a:pPr algn="just"/>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83568" y="476672"/>
            <a:ext cx="3219450" cy="2143125"/>
          </a:xfrm>
          <a:prstGeom prst="rect">
            <a:avLst/>
          </a:prstGeom>
        </p:spPr>
      </p:pic>
    </p:spTree>
    <p:extLst>
      <p:ext uri="{BB962C8B-B14F-4D97-AF65-F5344CB8AC3E}">
        <p14:creationId xmlns:p14="http://schemas.microsoft.com/office/powerpoint/2010/main" xmlns="" val="3464840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467544" y="404664"/>
            <a:ext cx="8352928" cy="6336704"/>
          </a:xfrm>
        </p:spPr>
        <p:txBody>
          <a:bodyPr>
            <a:normAutofit fontScale="85000" lnSpcReduction="20000"/>
          </a:bodyPr>
          <a:lstStyle/>
          <a:p>
            <a:pPr algn="just"/>
            <a:r>
              <a:rPr lang="ru-RU" dirty="0"/>
              <a:t>Работнику, полностью отработавшему по установленному графику часы работы, выплачивается заработная плата, устанавливаемая трудовым договором за фактически отработанное время, в соответствии с действующими у данного работодателя системами оплаты труда (Письмо Минтруда России от 24.05.2013 N 14-1-1061).</a:t>
            </a:r>
          </a:p>
          <a:p>
            <a:pPr algn="just"/>
            <a:r>
              <a:rPr lang="ru-RU" dirty="0"/>
              <a:t>При этом возможны два способа расчета часовой ставки исходя из оклада.</a:t>
            </a:r>
          </a:p>
          <a:p>
            <a:pPr algn="just"/>
            <a:r>
              <a:rPr lang="ru-RU" b="1" i="1" u="sng" dirty="0">
                <a:solidFill>
                  <a:srgbClr val="FF0000"/>
                </a:solidFill>
              </a:rPr>
              <a:t>Первый</a:t>
            </a:r>
            <a:r>
              <a:rPr lang="ru-RU" dirty="0">
                <a:solidFill>
                  <a:srgbClr val="FF0000"/>
                </a:solidFill>
              </a:rPr>
              <a:t> </a:t>
            </a:r>
            <a:r>
              <a:rPr lang="ru-RU" dirty="0"/>
              <a:t>предполагает производить расчет часовой тарифной ставки с учетом нормы рабочих часов данного месяца по производственному календарю. Поскольку из месяца в месяц норма рабочего времени меняется, то изменяется (обратно пропорционально) и размер часовой ставки. Причем в текущем году размер максимальной часовой ставки (в январе) превосходит величину минимальной ставки (в июле) более чем в полтора раза (1,533 раза ((184 / 120), где 184 и 120 - норма рабочего времени в июле и январе)).</a:t>
            </a:r>
          </a:p>
          <a:p>
            <a:pPr algn="just"/>
            <a:r>
              <a:rPr lang="ru-RU" b="1" i="1" u="sng" dirty="0">
                <a:solidFill>
                  <a:srgbClr val="FF0000"/>
                </a:solidFill>
              </a:rPr>
              <a:t>Второй способ </a:t>
            </a:r>
            <a:r>
              <a:rPr lang="ru-RU" dirty="0"/>
              <a:t>заключается в расчете часовой тарифной ставки исходя из среднемесячного числа рабочих часов за год. Преимущество второго способа в том, что рассматриваемая ставка определяется единожды. И она остается неизменной в течение всего календарного года. В результате чего зарплата работника в каждом календарном месяце будет зависеть только от количества отработанных часов.</a:t>
            </a:r>
          </a:p>
          <a:p>
            <a:pPr algn="just"/>
            <a:r>
              <a:rPr lang="ru-RU" dirty="0"/>
              <a:t>При норме рабочего времени в 2015 г. 1971 ч среднемесячное число рабочих часов составит 164,25 ч/мес. (1971 ч : 12 мес.).</a:t>
            </a:r>
          </a:p>
          <a:p>
            <a:endParaRPr lang="ru-RU" dirty="0"/>
          </a:p>
        </p:txBody>
      </p:sp>
    </p:spTree>
    <p:extLst>
      <p:ext uri="{BB962C8B-B14F-4D97-AF65-F5344CB8AC3E}">
        <p14:creationId xmlns:p14="http://schemas.microsoft.com/office/powerpoint/2010/main" xmlns="" val="3882532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07904" y="404664"/>
            <a:ext cx="4640303" cy="1584176"/>
          </a:xfrm>
        </p:spPr>
        <p:txBody>
          <a:bodyPr/>
          <a:lstStyle/>
          <a:p>
            <a:r>
              <a:rPr lang="ru-RU" dirty="0" smtClean="0"/>
              <a:t>Доплаты за работу</a:t>
            </a:r>
            <a:endParaRPr lang="ru-RU" dirty="0"/>
          </a:p>
        </p:txBody>
      </p:sp>
      <p:sp>
        <p:nvSpPr>
          <p:cNvPr id="3" name="Объект 2"/>
          <p:cNvSpPr>
            <a:spLocks noGrp="1"/>
          </p:cNvSpPr>
          <p:nvPr>
            <p:ph sz="quarter" idx="13"/>
          </p:nvPr>
        </p:nvSpPr>
        <p:spPr>
          <a:xfrm>
            <a:off x="611560" y="2276872"/>
            <a:ext cx="7992888" cy="4536504"/>
          </a:xfrm>
        </p:spPr>
        <p:txBody>
          <a:bodyPr>
            <a:normAutofit fontScale="77500" lnSpcReduction="20000"/>
          </a:bodyPr>
          <a:lstStyle/>
          <a:p>
            <a:pPr marL="45720" indent="0" algn="just">
              <a:buNone/>
            </a:pPr>
            <a:endParaRPr lang="ru-RU" dirty="0"/>
          </a:p>
          <a:p>
            <a:pPr algn="just"/>
            <a:r>
              <a:rPr lang="ru-RU" dirty="0"/>
              <a:t>Обычно работа в режиме суммированного учета рабочего времени осуществляется круглосуточно, в выходные и нерабочие праздничные дни.</a:t>
            </a:r>
          </a:p>
          <a:p>
            <a:pPr algn="just"/>
            <a:r>
              <a:rPr lang="ru-RU" dirty="0"/>
              <a:t>Поэтому помимо начисления заработной платы за отработанное время сотрудникам, осуществляющим свои трудовые функции в режиме суммированного учета рабочего времени, могут полагаться доплаты за работу в условиях, отличных от нормальных.</a:t>
            </a:r>
          </a:p>
          <a:p>
            <a:pPr algn="just"/>
            <a:endParaRPr lang="ru-RU" dirty="0"/>
          </a:p>
          <a:p>
            <a:pPr algn="just"/>
            <a:r>
              <a:rPr lang="ru-RU" b="1" i="1" u="sng" dirty="0">
                <a:solidFill>
                  <a:srgbClr val="FF0000"/>
                </a:solidFill>
              </a:rPr>
              <a:t>Примечание. </a:t>
            </a:r>
            <a:r>
              <a:rPr lang="ru-RU" dirty="0"/>
              <a:t>При выполнении работ в условиях, отклоняющихся от нормальных (при работе в ночное время, нерабочие праздничные дни, сверхурочной работе), работнику производятся соответствующие выплаты, предусмотренные трудовым законодательством и иными нормативными правовыми актами, содержащими нормы трудового права, коллективным договором, соглашениями, локальными нормативными актами, трудовым договором. Размеры выплат, определенные указанными документами, не могут быть ниже установленных трудовым законодательством и иными нормативными правовыми актами, содержащими нормы трудового права (ст. 149 ТК РФ).</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79512" y="134578"/>
            <a:ext cx="3542883" cy="2214302"/>
          </a:xfrm>
          <a:prstGeom prst="rect">
            <a:avLst/>
          </a:prstGeom>
        </p:spPr>
      </p:pic>
    </p:spTree>
    <p:extLst>
      <p:ext uri="{BB962C8B-B14F-4D97-AF65-F5344CB8AC3E}">
        <p14:creationId xmlns:p14="http://schemas.microsoft.com/office/powerpoint/2010/main" xmlns="" val="564071848"/>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75</TotalTime>
  <Words>2272</Words>
  <Application>Microsoft Office PowerPoint</Application>
  <PresentationFormat>Экран (4:3)</PresentationFormat>
  <Paragraphs>78</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Воздушный поток</vt:lpstr>
      <vt:lpstr>Суммированный учет рабочего времени</vt:lpstr>
      <vt:lpstr>Слайд 2</vt:lpstr>
      <vt:lpstr>Слайд 3</vt:lpstr>
      <vt:lpstr>Учетный период</vt:lpstr>
      <vt:lpstr>Порядок исчисления нормы рабочего времени за месяц</vt:lpstr>
      <vt:lpstr>Слайд 6</vt:lpstr>
      <vt:lpstr>Оплата труда</vt:lpstr>
      <vt:lpstr>Слайд 8</vt:lpstr>
      <vt:lpstr>Доплаты за работу</vt:lpstr>
      <vt:lpstr>В ночное время</vt:lpstr>
      <vt:lpstr>В праздничные и выходные дни</vt:lpstr>
      <vt:lpstr>Слайд 12</vt:lpstr>
      <vt:lpstr>Сверхурочная работа </vt:lpstr>
      <vt:lpstr>Слайд 14</vt:lpstr>
      <vt:lpstr>Слайд 15</vt:lpstr>
      <vt:lpstr>Слайд 16</vt:lpstr>
      <vt:lpstr>Слайд 17</vt:lpstr>
      <vt:lpstr>Слайд 18</vt:lpstr>
      <vt:lpstr>Слайд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Учет суммированного рабочего времени</dc:title>
  <dc:creator>Учетная запись студента</dc:creator>
  <cp:lastModifiedBy>ГорячихСП</cp:lastModifiedBy>
  <cp:revision>11</cp:revision>
  <dcterms:created xsi:type="dcterms:W3CDTF">2015-12-08T08:41:55Z</dcterms:created>
  <dcterms:modified xsi:type="dcterms:W3CDTF">2015-12-08T14:16:44Z</dcterms:modified>
</cp:coreProperties>
</file>